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Groben" initials="WG" lastIdx="1" clrIdx="0">
    <p:extLst>
      <p:ext uri="{19B8F6BF-5375-455C-9EA6-DF929625EA0E}">
        <p15:presenceInfo xmlns:p15="http://schemas.microsoft.com/office/powerpoint/2012/main" userId="ba1348f7e7fabd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A797"/>
    <a:srgbClr val="ABB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533"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9-14T12:55:57.342" idx="1">
    <p:pos x="5763" y="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73B450-C4E1-47AC-896F-0607FB56975A}"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17529004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3B450-C4E1-47AC-896F-0607FB56975A}"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4610062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3B450-C4E1-47AC-896F-0607FB56975A}"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25270037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3B450-C4E1-47AC-896F-0607FB56975A}"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9766829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3B450-C4E1-47AC-896F-0607FB56975A}"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35644932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73B450-C4E1-47AC-896F-0607FB56975A}"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27094834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73B450-C4E1-47AC-896F-0607FB56975A}"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6112040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3B450-C4E1-47AC-896F-0607FB56975A}"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18111965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3B450-C4E1-47AC-896F-0607FB56975A}"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206146230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3B450-C4E1-47AC-896F-0607FB56975A}"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28575598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3B450-C4E1-47AC-896F-0607FB56975A}"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2E255-E180-439A-BA75-96B449202A38}" type="slidenum">
              <a:rPr lang="en-US" smtClean="0"/>
              <a:t>‹#›</a:t>
            </a:fld>
            <a:endParaRPr lang="en-US"/>
          </a:p>
        </p:txBody>
      </p:sp>
    </p:spTree>
    <p:extLst>
      <p:ext uri="{BB962C8B-B14F-4D97-AF65-F5344CB8AC3E}">
        <p14:creationId xmlns:p14="http://schemas.microsoft.com/office/powerpoint/2010/main" val="19831018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3B450-C4E1-47AC-896F-0607FB56975A}" type="datetimeFigureOut">
              <a:rPr lang="en-US" smtClean="0"/>
              <a:t>9/15/2016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2E255-E180-439A-BA75-96B449202A38}" type="slidenum">
              <a:rPr lang="en-US" smtClean="0"/>
              <a:t>‹#›</a:t>
            </a:fld>
            <a:endParaRPr lang="en-US"/>
          </a:p>
        </p:txBody>
      </p:sp>
    </p:spTree>
    <p:extLst>
      <p:ext uri="{BB962C8B-B14F-4D97-AF65-F5344CB8AC3E}">
        <p14:creationId xmlns:p14="http://schemas.microsoft.com/office/powerpoint/2010/main" val="3035428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4550" cy="6858000"/>
          </a:xfrm>
          <a:prstGeom prst="rect">
            <a:avLst/>
          </a:prstGeom>
        </p:spPr>
      </p:pic>
      <p:sp>
        <p:nvSpPr>
          <p:cNvPr id="6" name="TextBox 5"/>
          <p:cNvSpPr txBox="1"/>
          <p:nvPr/>
        </p:nvSpPr>
        <p:spPr>
          <a:xfrm>
            <a:off x="0" y="0"/>
            <a:ext cx="9184550" cy="769441"/>
          </a:xfrm>
          <a:prstGeom prst="rect">
            <a:avLst/>
          </a:prstGeom>
          <a:solidFill>
            <a:schemeClr val="accent6">
              <a:lumMod val="40000"/>
              <a:lumOff val="60000"/>
            </a:schemeClr>
          </a:solidFill>
        </p:spPr>
        <p:txBody>
          <a:bodyPr wrap="square" rtlCol="0">
            <a:spAutoFit/>
          </a:bodyPr>
          <a:lstStyle/>
          <a:p>
            <a:pPr algn="ctr"/>
            <a:r>
              <a:rPr lang="en-US" sz="4400" b="1" dirty="0"/>
              <a:t>Teaching to Change Lives!</a:t>
            </a:r>
          </a:p>
        </p:txBody>
      </p:sp>
    </p:spTree>
    <p:extLst>
      <p:ext uri="{BB962C8B-B14F-4D97-AF65-F5344CB8AC3E}">
        <p14:creationId xmlns:p14="http://schemas.microsoft.com/office/powerpoint/2010/main" val="28333392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8410" cy="5091289"/>
          </a:xfrm>
          <a:prstGeom prst="rect">
            <a:avLst/>
          </a:prstGeom>
        </p:spPr>
      </p:pic>
      <p:sp>
        <p:nvSpPr>
          <p:cNvPr id="5" name="TextBox 4"/>
          <p:cNvSpPr txBox="1"/>
          <p:nvPr/>
        </p:nvSpPr>
        <p:spPr>
          <a:xfrm>
            <a:off x="0" y="5091288"/>
            <a:ext cx="9144000" cy="2062103"/>
          </a:xfrm>
          <a:prstGeom prst="rect">
            <a:avLst/>
          </a:prstGeom>
          <a:solidFill>
            <a:schemeClr val="bg2">
              <a:lumMod val="25000"/>
            </a:schemeClr>
          </a:solidFill>
        </p:spPr>
        <p:txBody>
          <a:bodyPr wrap="square" rtlCol="0">
            <a:spAutoFit/>
          </a:bodyPr>
          <a:lstStyle/>
          <a:p>
            <a:pPr algn="ctr"/>
            <a:r>
              <a:rPr lang="en-US" sz="3200" dirty="0">
                <a:solidFill>
                  <a:schemeClr val="bg1"/>
                </a:solidFill>
              </a:rPr>
              <a:t>Jesus teaching; from </a:t>
            </a:r>
            <a:r>
              <a:rPr lang="en-US" sz="3200" i="1" dirty="0">
                <a:solidFill>
                  <a:schemeClr val="bg1"/>
                </a:solidFill>
              </a:rPr>
              <a:t>Gospel of John </a:t>
            </a:r>
            <a:r>
              <a:rPr lang="en-US" sz="3200" dirty="0">
                <a:solidFill>
                  <a:schemeClr val="bg1"/>
                </a:solidFill>
              </a:rPr>
              <a:t>movie.</a:t>
            </a: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p:txBody>
      </p:sp>
    </p:spTree>
    <p:extLst>
      <p:ext uri="{BB962C8B-B14F-4D97-AF65-F5344CB8AC3E}">
        <p14:creationId xmlns:p14="http://schemas.microsoft.com/office/powerpoint/2010/main" val="17201689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986528"/>
          </a:xfrm>
          <a:prstGeom prst="rect">
            <a:avLst/>
          </a:prstGeom>
          <a:solidFill>
            <a:schemeClr val="bg2">
              <a:lumMod val="25000"/>
            </a:schemeClr>
          </a:solidFill>
        </p:spPr>
        <p:txBody>
          <a:bodyPr wrap="square" rtlCol="0">
            <a:spAutoFit/>
          </a:bodyPr>
          <a:lstStyle/>
          <a:p>
            <a:r>
              <a:rPr lang="en-US" sz="3200" dirty="0">
                <a:solidFill>
                  <a:schemeClr val="bg1"/>
                </a:solidFill>
              </a:rPr>
              <a:t>Matthew 18.1-6 NET:  At that time the disciples came to Jesus saying, “Who is the greatest in the kingdom of heaven?”  </a:t>
            </a:r>
            <a:r>
              <a:rPr lang="en-US" sz="3200" b="1" dirty="0">
                <a:solidFill>
                  <a:srgbClr val="FFFF00"/>
                </a:solidFill>
              </a:rPr>
              <a:t>He called a child, had him stand among them, and said, </a:t>
            </a:r>
            <a:r>
              <a:rPr lang="en-US" sz="3200" dirty="0">
                <a:solidFill>
                  <a:schemeClr val="bg1"/>
                </a:solidFill>
              </a:rPr>
              <a:t>“I tell you the truth, unless you turn around and become like little children, you will never enter the kingdom of heaven!  Whoever then humbles himself like this little child is the greatest in the kingdom of heaven.   And whoever welcomes a child like this in my name welcomes me.  But if anyone causes one of these little ones who believe in me to sin, it would be better for him to have a huge millstone hung around his neck and to be drowned in the open sea.”</a:t>
            </a:r>
          </a:p>
          <a:p>
            <a:endParaRPr lang="en-US" sz="3200" dirty="0"/>
          </a:p>
        </p:txBody>
      </p:sp>
    </p:spTree>
    <p:extLst>
      <p:ext uri="{BB962C8B-B14F-4D97-AF65-F5344CB8AC3E}">
        <p14:creationId xmlns:p14="http://schemas.microsoft.com/office/powerpoint/2010/main" val="32844553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618299" cy="6986528"/>
          </a:xfrm>
          <a:prstGeom prst="rect">
            <a:avLst/>
          </a:prstGeom>
          <a:solidFill>
            <a:schemeClr val="accent6">
              <a:lumMod val="40000"/>
              <a:lumOff val="60000"/>
            </a:schemeClr>
          </a:solidFill>
        </p:spPr>
        <p:txBody>
          <a:bodyPr wrap="square" rtlCol="0">
            <a:spAutoFit/>
          </a:bodyPr>
          <a:lstStyle/>
          <a:p>
            <a:endParaRPr lang="en-US" sz="3200" dirty="0"/>
          </a:p>
          <a:p>
            <a:r>
              <a:rPr lang="en-US" sz="3200" dirty="0"/>
              <a:t>[8] is it better for the teacher </a:t>
            </a:r>
          </a:p>
          <a:p>
            <a:endParaRPr lang="en-US" sz="3200" dirty="0"/>
          </a:p>
          <a:p>
            <a:r>
              <a:rPr lang="en-US" sz="3200" dirty="0"/>
              <a:t>[A] to use graphics and props or </a:t>
            </a:r>
          </a:p>
          <a:p>
            <a:endParaRPr lang="en-US" sz="3200" b="1" dirty="0"/>
          </a:p>
          <a:p>
            <a:r>
              <a:rPr lang="en-US" sz="3200" dirty="0"/>
              <a:t>[B] to stick strictly to verbal teaching techniques?</a:t>
            </a:r>
          </a:p>
          <a:p>
            <a:endParaRPr lang="en-US" sz="3200" dirty="0"/>
          </a:p>
          <a:p>
            <a:endParaRPr lang="en-US" sz="3200" dirty="0"/>
          </a:p>
          <a:p>
            <a:endParaRPr lang="en-US" sz="3200" dirty="0"/>
          </a:p>
          <a:p>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978" y="0"/>
            <a:ext cx="5159022" cy="6858000"/>
          </a:xfrm>
          <a:prstGeom prst="rect">
            <a:avLst/>
          </a:prstGeom>
        </p:spPr>
      </p:pic>
    </p:spTree>
    <p:extLst>
      <p:ext uri="{BB962C8B-B14F-4D97-AF65-F5344CB8AC3E}">
        <p14:creationId xmlns:p14="http://schemas.microsoft.com/office/powerpoint/2010/main" val="31368966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 r="23996"/>
          <a:stretch/>
        </p:blipFill>
        <p:spPr>
          <a:xfrm>
            <a:off x="2194560" y="0"/>
            <a:ext cx="6949440" cy="6858000"/>
          </a:xfrm>
          <a:prstGeom prst="rect">
            <a:avLst/>
          </a:prstGeom>
        </p:spPr>
      </p:pic>
      <p:sp>
        <p:nvSpPr>
          <p:cNvPr id="5" name="TextBox 4"/>
          <p:cNvSpPr txBox="1"/>
          <p:nvPr/>
        </p:nvSpPr>
        <p:spPr>
          <a:xfrm>
            <a:off x="0" y="0"/>
            <a:ext cx="9144000" cy="1077218"/>
          </a:xfrm>
          <a:prstGeom prst="rect">
            <a:avLst/>
          </a:prstGeom>
          <a:solidFill>
            <a:schemeClr val="accent6">
              <a:lumMod val="40000"/>
              <a:lumOff val="60000"/>
            </a:schemeClr>
          </a:solidFill>
        </p:spPr>
        <p:txBody>
          <a:bodyPr wrap="square" rtlCol="0">
            <a:spAutoFit/>
          </a:bodyPr>
          <a:lstStyle/>
          <a:p>
            <a:r>
              <a:rPr lang="en-US" sz="3200" dirty="0"/>
              <a:t>Luke 13.18 NET: Thus Jesus asked, “What is the kingdom of God like? To what should I compare it?”</a:t>
            </a:r>
          </a:p>
        </p:txBody>
      </p:sp>
      <p:sp>
        <p:nvSpPr>
          <p:cNvPr id="2" name="TextBox 1"/>
          <p:cNvSpPr txBox="1"/>
          <p:nvPr/>
        </p:nvSpPr>
        <p:spPr>
          <a:xfrm>
            <a:off x="0" y="1077218"/>
            <a:ext cx="4651022" cy="6063198"/>
          </a:xfrm>
          <a:prstGeom prst="rect">
            <a:avLst/>
          </a:prstGeom>
          <a:solidFill>
            <a:schemeClr val="accent6">
              <a:lumMod val="40000"/>
              <a:lumOff val="60000"/>
            </a:schemeClr>
          </a:solidFill>
        </p:spPr>
        <p:txBody>
          <a:bodyPr wrap="square" rtlCol="0">
            <a:spAutoFit/>
          </a:bodyPr>
          <a:lstStyle/>
          <a:p>
            <a:endParaRPr lang="en-US" dirty="0"/>
          </a:p>
          <a:p>
            <a:endParaRPr lang="en-US" dirty="0"/>
          </a:p>
          <a:p>
            <a:r>
              <a:rPr lang="en-US" sz="3200" dirty="0"/>
              <a:t>[9] Even in lecture, is it more effective if </a:t>
            </a:r>
          </a:p>
          <a:p>
            <a:endParaRPr lang="en-US" sz="3200" dirty="0"/>
          </a:p>
          <a:p>
            <a:r>
              <a:rPr lang="en-US" sz="3200" dirty="0"/>
              <a:t>[A] you ask some questions or </a:t>
            </a:r>
          </a:p>
          <a:p>
            <a:endParaRPr lang="en-US" sz="3200" dirty="0"/>
          </a:p>
          <a:p>
            <a:r>
              <a:rPr lang="en-US" sz="3200" dirty="0"/>
              <a:t>[B] you do all the talking yourself?</a:t>
            </a:r>
          </a:p>
          <a:p>
            <a:endParaRPr lang="en-US" sz="3200" dirty="0"/>
          </a:p>
          <a:p>
            <a:endParaRPr lang="en-US" sz="3200" dirty="0"/>
          </a:p>
          <a:p>
            <a:endParaRPr lang="en-US" sz="3200" dirty="0"/>
          </a:p>
        </p:txBody>
      </p:sp>
    </p:spTree>
    <p:extLst>
      <p:ext uri="{BB962C8B-B14F-4D97-AF65-F5344CB8AC3E}">
        <p14:creationId xmlns:p14="http://schemas.microsoft.com/office/powerpoint/2010/main" val="9634595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 r="23996"/>
          <a:stretch/>
        </p:blipFill>
        <p:spPr>
          <a:xfrm>
            <a:off x="2194560" y="0"/>
            <a:ext cx="6949440" cy="6858000"/>
          </a:xfrm>
          <a:prstGeom prst="rect">
            <a:avLst/>
          </a:prstGeom>
        </p:spPr>
      </p:pic>
      <p:sp>
        <p:nvSpPr>
          <p:cNvPr id="2" name="TextBox 1"/>
          <p:cNvSpPr txBox="1"/>
          <p:nvPr/>
        </p:nvSpPr>
        <p:spPr>
          <a:xfrm>
            <a:off x="0" y="0"/>
            <a:ext cx="4651022" cy="7048083"/>
          </a:xfrm>
          <a:prstGeom prst="rect">
            <a:avLst/>
          </a:prstGeom>
          <a:solidFill>
            <a:schemeClr val="accent6">
              <a:lumMod val="40000"/>
              <a:lumOff val="60000"/>
            </a:schemeClr>
          </a:solidFill>
        </p:spPr>
        <p:txBody>
          <a:bodyPr wrap="square" rtlCol="0">
            <a:spAutoFit/>
          </a:bodyPr>
          <a:lstStyle/>
          <a:p>
            <a:endParaRPr lang="en-US" dirty="0"/>
          </a:p>
          <a:p>
            <a:endParaRPr lang="en-US" dirty="0"/>
          </a:p>
          <a:p>
            <a:r>
              <a:rPr lang="en-US" sz="3200" dirty="0"/>
              <a:t>[10] When you are preparing to teach, would it be better </a:t>
            </a:r>
          </a:p>
          <a:p>
            <a:endParaRPr lang="en-US" sz="3200" dirty="0"/>
          </a:p>
          <a:p>
            <a:r>
              <a:rPr lang="en-US" sz="3200" dirty="0"/>
              <a:t>[A] to make a list of questions designed to draw out the information from the students or </a:t>
            </a:r>
          </a:p>
          <a:p>
            <a:endParaRPr lang="en-US" sz="3200" dirty="0"/>
          </a:p>
          <a:p>
            <a:r>
              <a:rPr lang="en-US" sz="3200" dirty="0"/>
              <a:t>[B] make a list of things you want to share with them?</a:t>
            </a:r>
          </a:p>
          <a:p>
            <a:endParaRPr lang="en-US" sz="3200" dirty="0"/>
          </a:p>
        </p:txBody>
      </p:sp>
    </p:spTree>
    <p:extLst>
      <p:ext uri="{BB962C8B-B14F-4D97-AF65-F5344CB8AC3E}">
        <p14:creationId xmlns:p14="http://schemas.microsoft.com/office/powerpoint/2010/main" val="35117106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9426" r="23159"/>
          <a:stretch/>
        </p:blipFill>
        <p:spPr>
          <a:xfrm>
            <a:off x="0" y="0"/>
            <a:ext cx="5943600" cy="6858000"/>
          </a:xfrm>
          <a:prstGeom prst="rect">
            <a:avLst/>
          </a:prstGeom>
        </p:spPr>
      </p:pic>
      <p:sp>
        <p:nvSpPr>
          <p:cNvPr id="2" name="TextBox 1"/>
          <p:cNvSpPr txBox="1"/>
          <p:nvPr/>
        </p:nvSpPr>
        <p:spPr>
          <a:xfrm>
            <a:off x="4490977" y="0"/>
            <a:ext cx="4653023" cy="7048083"/>
          </a:xfrm>
          <a:prstGeom prst="rect">
            <a:avLst/>
          </a:prstGeom>
          <a:solidFill>
            <a:schemeClr val="accent6">
              <a:lumMod val="40000"/>
              <a:lumOff val="60000"/>
            </a:schemeClr>
          </a:solidFill>
        </p:spPr>
        <p:txBody>
          <a:bodyPr wrap="square" rtlCol="0">
            <a:spAutoFit/>
          </a:bodyPr>
          <a:lstStyle/>
          <a:p>
            <a:endParaRPr lang="en-US" dirty="0"/>
          </a:p>
          <a:p>
            <a:endParaRPr lang="en-US" dirty="0"/>
          </a:p>
          <a:p>
            <a:r>
              <a:rPr lang="en-US" sz="3200" dirty="0"/>
              <a:t>[11] If you were teaching the children, should you </a:t>
            </a:r>
          </a:p>
          <a:p>
            <a:endParaRPr lang="en-US" sz="3200" dirty="0"/>
          </a:p>
          <a:p>
            <a:r>
              <a:rPr lang="en-US" sz="3200" dirty="0"/>
              <a:t>[A] break up the conversation into smaller chunks, intermixed with other learning activities, or </a:t>
            </a:r>
          </a:p>
          <a:p>
            <a:endParaRPr lang="en-US" sz="3200" dirty="0"/>
          </a:p>
          <a:p>
            <a:r>
              <a:rPr lang="en-US" sz="3200" dirty="0"/>
              <a:t>[B] try to have a conversation with them for half an hour straight?</a:t>
            </a:r>
          </a:p>
          <a:p>
            <a:endParaRPr lang="en-US" sz="3200" dirty="0"/>
          </a:p>
          <a:p>
            <a:endParaRPr lang="en-US" sz="3200" dirty="0"/>
          </a:p>
        </p:txBody>
      </p:sp>
    </p:spTree>
    <p:extLst>
      <p:ext uri="{BB962C8B-B14F-4D97-AF65-F5344CB8AC3E}">
        <p14:creationId xmlns:p14="http://schemas.microsoft.com/office/powerpoint/2010/main" val="395929772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024" t="18230" r="49602" b="33770"/>
          <a:stretch/>
        </p:blipFill>
        <p:spPr>
          <a:xfrm>
            <a:off x="4572000" y="0"/>
            <a:ext cx="4572000" cy="7040880"/>
          </a:xfrm>
          <a:prstGeom prst="rect">
            <a:avLst/>
          </a:prstGeom>
        </p:spPr>
      </p:pic>
      <p:sp>
        <p:nvSpPr>
          <p:cNvPr id="2" name="TextBox 1"/>
          <p:cNvSpPr txBox="1"/>
          <p:nvPr/>
        </p:nvSpPr>
        <p:spPr>
          <a:xfrm>
            <a:off x="-81023" y="0"/>
            <a:ext cx="4653023" cy="9017853"/>
          </a:xfrm>
          <a:prstGeom prst="rect">
            <a:avLst/>
          </a:prstGeom>
          <a:solidFill>
            <a:schemeClr val="accent6">
              <a:lumMod val="40000"/>
              <a:lumOff val="60000"/>
            </a:schemeClr>
          </a:solidFill>
        </p:spPr>
        <p:txBody>
          <a:bodyPr wrap="square" rtlCol="0">
            <a:spAutoFit/>
          </a:bodyPr>
          <a:lstStyle/>
          <a:p>
            <a:endParaRPr lang="en-US" dirty="0"/>
          </a:p>
          <a:p>
            <a:endParaRPr lang="en-US" dirty="0"/>
          </a:p>
          <a:p>
            <a:r>
              <a:rPr lang="en-US" sz="3200" dirty="0"/>
              <a:t>[12] In sermons, is it more interesting if</a:t>
            </a:r>
          </a:p>
          <a:p>
            <a:endParaRPr lang="en-US" sz="3200" dirty="0"/>
          </a:p>
          <a:p>
            <a:r>
              <a:rPr lang="en-US" sz="3200" dirty="0"/>
              <a:t>[A] I get you started on the topic with a story that illustrates the point, humor about the topic, and/or thought-provoking questions, or </a:t>
            </a:r>
          </a:p>
          <a:p>
            <a:endParaRPr lang="en-US" sz="3200" dirty="0"/>
          </a:p>
          <a:p>
            <a:r>
              <a:rPr lang="en-US" sz="3200" dirty="0"/>
              <a:t>[B] I start right in lecturing about the text? </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1566453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024" t="18230" r="49602" b="33770"/>
          <a:stretch/>
        </p:blipFill>
        <p:spPr>
          <a:xfrm>
            <a:off x="4572000" y="0"/>
            <a:ext cx="4572000" cy="7040880"/>
          </a:xfrm>
          <a:prstGeom prst="rect">
            <a:avLst/>
          </a:prstGeom>
        </p:spPr>
      </p:pic>
      <p:sp>
        <p:nvSpPr>
          <p:cNvPr id="2" name="TextBox 1"/>
          <p:cNvSpPr txBox="1"/>
          <p:nvPr/>
        </p:nvSpPr>
        <p:spPr>
          <a:xfrm>
            <a:off x="-81023" y="0"/>
            <a:ext cx="4653023" cy="7048083"/>
          </a:xfrm>
          <a:prstGeom prst="rect">
            <a:avLst/>
          </a:prstGeom>
          <a:solidFill>
            <a:schemeClr val="bg2">
              <a:lumMod val="25000"/>
            </a:schemeClr>
          </a:solidFill>
        </p:spPr>
        <p:txBody>
          <a:bodyPr wrap="square" rtlCol="0">
            <a:spAutoFit/>
          </a:bodyPr>
          <a:lstStyle/>
          <a:p>
            <a:endParaRPr lang="en-US" dirty="0"/>
          </a:p>
          <a:p>
            <a:endParaRPr lang="en-US" dirty="0"/>
          </a:p>
          <a:p>
            <a:r>
              <a:rPr lang="en-US" sz="3200" dirty="0">
                <a:solidFill>
                  <a:schemeClr val="bg1"/>
                </a:solidFill>
              </a:rPr>
              <a:t>Philippians 1.1 NET: From Paul and Timothy, </a:t>
            </a:r>
            <a:r>
              <a:rPr lang="en-US" sz="3200" dirty="0">
                <a:solidFill>
                  <a:srgbClr val="FFFF00"/>
                </a:solidFill>
              </a:rPr>
              <a:t>slaves</a:t>
            </a:r>
            <a:r>
              <a:rPr lang="en-US" sz="3200" dirty="0">
                <a:solidFill>
                  <a:schemeClr val="bg1"/>
                </a:solidFill>
              </a:rPr>
              <a:t> of Christ Jesus, to all the </a:t>
            </a:r>
            <a:r>
              <a:rPr lang="en-US" sz="3200" dirty="0">
                <a:solidFill>
                  <a:srgbClr val="FFFF00"/>
                </a:solidFill>
              </a:rPr>
              <a:t>saints</a:t>
            </a:r>
            <a:r>
              <a:rPr lang="en-US" sz="3200" dirty="0">
                <a:solidFill>
                  <a:schemeClr val="bg1"/>
                </a:solidFill>
              </a:rPr>
              <a:t> in Christ Jesus who are in Philippi, with the overseers and deacons.</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4882051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12632" y="1569660"/>
            <a:ext cx="4331368" cy="5293757"/>
          </a:xfrm>
          <a:prstGeom prst="rect">
            <a:avLst/>
          </a:prstGeom>
          <a:solidFill>
            <a:schemeClr val="accent6">
              <a:lumMod val="40000"/>
              <a:lumOff val="60000"/>
            </a:schemeClr>
          </a:solidFill>
        </p:spPr>
        <p:txBody>
          <a:bodyPr wrap="square" rtlCol="0">
            <a:spAutoFit/>
          </a:bodyPr>
          <a:lstStyle/>
          <a:p>
            <a:endParaRPr lang="en-US" dirty="0"/>
          </a:p>
          <a:p>
            <a:r>
              <a:rPr lang="en-US" sz="3200" dirty="0"/>
              <a:t>[13] Is it better when teaching </a:t>
            </a:r>
          </a:p>
          <a:p>
            <a:endParaRPr lang="en-US" sz="3200" dirty="0"/>
          </a:p>
          <a:p>
            <a:r>
              <a:rPr lang="en-US" sz="3200" dirty="0"/>
              <a:t>[A] to sometimes excite people with something surprising or </a:t>
            </a:r>
          </a:p>
          <a:p>
            <a:endParaRPr lang="en-US" sz="3200" dirty="0"/>
          </a:p>
          <a:p>
            <a:r>
              <a:rPr lang="en-US" sz="3200"/>
              <a:t>[</a:t>
            </a:r>
            <a:r>
              <a:rPr lang="en-US" sz="3200" dirty="0"/>
              <a:t>B] to always be predictable so they know what is coming?</a:t>
            </a:r>
            <a:endParaRPr lang="en-US" sz="3200" dirty="0">
              <a:solidFill>
                <a:schemeClr val="bg1"/>
              </a:solidFill>
            </a:endParaRPr>
          </a:p>
        </p:txBody>
      </p:sp>
      <p:pic>
        <p:nvPicPr>
          <p:cNvPr id="4" name="Picture 3"/>
          <p:cNvPicPr>
            <a:picLocks noChangeAspect="1"/>
          </p:cNvPicPr>
          <p:nvPr/>
        </p:nvPicPr>
        <p:blipFill rotWithShape="1">
          <a:blip r:embed="rId2"/>
          <a:srcRect t="3" b="17537"/>
          <a:stretch/>
        </p:blipFill>
        <p:spPr>
          <a:xfrm>
            <a:off x="0" y="1188720"/>
            <a:ext cx="4812632" cy="5669280"/>
          </a:xfrm>
          <a:prstGeom prst="rect">
            <a:avLst/>
          </a:prstGeom>
        </p:spPr>
      </p:pic>
      <p:sp>
        <p:nvSpPr>
          <p:cNvPr id="5" name="TextBox 4"/>
          <p:cNvSpPr txBox="1"/>
          <p:nvPr/>
        </p:nvSpPr>
        <p:spPr>
          <a:xfrm>
            <a:off x="0" y="5991727"/>
            <a:ext cx="4812632" cy="400110"/>
          </a:xfrm>
          <a:prstGeom prst="rect">
            <a:avLst/>
          </a:prstGeom>
          <a:noFill/>
        </p:spPr>
        <p:txBody>
          <a:bodyPr wrap="square" rtlCol="0">
            <a:spAutoFit/>
          </a:bodyPr>
          <a:lstStyle/>
          <a:p>
            <a:r>
              <a:rPr lang="en-US" sz="2000" dirty="0">
                <a:solidFill>
                  <a:schemeClr val="bg1"/>
                </a:solidFill>
              </a:rPr>
              <a:t>Biblelessonsite.org</a:t>
            </a:r>
          </a:p>
        </p:txBody>
      </p:sp>
      <p:sp>
        <p:nvSpPr>
          <p:cNvPr id="6" name="TextBox 5"/>
          <p:cNvSpPr txBox="1"/>
          <p:nvPr/>
        </p:nvSpPr>
        <p:spPr>
          <a:xfrm>
            <a:off x="0" y="0"/>
            <a:ext cx="9144000" cy="1569660"/>
          </a:xfrm>
          <a:prstGeom prst="rect">
            <a:avLst/>
          </a:prstGeom>
          <a:solidFill>
            <a:schemeClr val="accent6">
              <a:lumMod val="40000"/>
              <a:lumOff val="60000"/>
            </a:schemeClr>
          </a:solidFill>
        </p:spPr>
        <p:txBody>
          <a:bodyPr wrap="square" rtlCol="0">
            <a:spAutoFit/>
          </a:bodyPr>
          <a:lstStyle/>
          <a:p>
            <a:r>
              <a:rPr lang="en-US" sz="3200" dirty="0"/>
              <a:t>John 3.3 ESV: Jesus answered him, “Truly, truly, I say to you, unless one is born again he cannot see the kingdom of God.”</a:t>
            </a:r>
          </a:p>
        </p:txBody>
      </p:sp>
    </p:spTree>
    <p:extLst>
      <p:ext uri="{BB962C8B-B14F-4D97-AF65-F5344CB8AC3E}">
        <p14:creationId xmlns:p14="http://schemas.microsoft.com/office/powerpoint/2010/main" val="10156380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4572000" cy="6986528"/>
          </a:xfrm>
          <a:prstGeom prst="rect">
            <a:avLst/>
          </a:prstGeom>
          <a:solidFill>
            <a:schemeClr val="bg2">
              <a:lumMod val="25000"/>
            </a:schemeClr>
          </a:solidFill>
        </p:spPr>
        <p:txBody>
          <a:bodyPr wrap="square" rtlCol="0">
            <a:spAutoFit/>
          </a:bodyPr>
          <a:lstStyle/>
          <a:p>
            <a:r>
              <a:rPr lang="en-US" sz="3200" dirty="0">
                <a:solidFill>
                  <a:schemeClr val="bg1"/>
                </a:solidFill>
              </a:rPr>
              <a:t>Meet three needs:  cognitive, affective, behavioral.</a:t>
            </a:r>
          </a:p>
          <a:p>
            <a:endParaRPr lang="en-US" sz="3200" dirty="0">
              <a:solidFill>
                <a:schemeClr val="bg1"/>
              </a:solidFill>
            </a:endParaRPr>
          </a:p>
          <a:p>
            <a:r>
              <a:rPr lang="en-US" sz="3200" dirty="0">
                <a:solidFill>
                  <a:schemeClr val="bg1"/>
                </a:solidFill>
              </a:rPr>
              <a:t>Prepare well and early.</a:t>
            </a:r>
          </a:p>
          <a:p>
            <a:endParaRPr lang="en-US" sz="3200" dirty="0">
              <a:solidFill>
                <a:schemeClr val="bg1"/>
              </a:solidFill>
            </a:endParaRPr>
          </a:p>
          <a:p>
            <a:r>
              <a:rPr lang="en-US" sz="3200" dirty="0">
                <a:solidFill>
                  <a:schemeClr val="bg1"/>
                </a:solidFill>
              </a:rPr>
              <a:t>Use scripture for what it means in context; stay consistent with the church’s theology.</a:t>
            </a:r>
          </a:p>
          <a:p>
            <a:endParaRPr lang="en-US" sz="3200" dirty="0">
              <a:solidFill>
                <a:schemeClr val="bg1"/>
              </a:solidFill>
            </a:endParaRPr>
          </a:p>
          <a:p>
            <a:r>
              <a:rPr lang="en-US" sz="3200" dirty="0">
                <a:solidFill>
                  <a:schemeClr val="bg1"/>
                </a:solidFill>
              </a:rPr>
              <a:t>Choose your translation for your audience.</a:t>
            </a:r>
          </a:p>
          <a:p>
            <a:endParaRPr lang="en-US" sz="3200"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050" t="-293" r="31807" b="293"/>
          <a:stretch/>
        </p:blipFill>
        <p:spPr>
          <a:xfrm>
            <a:off x="4572000" y="20033"/>
            <a:ext cx="4572000" cy="6837967"/>
          </a:xfrm>
          <a:prstGeom prst="rect">
            <a:avLst/>
          </a:prstGeom>
        </p:spPr>
      </p:pic>
    </p:spTree>
    <p:extLst>
      <p:ext uri="{BB962C8B-B14F-4D97-AF65-F5344CB8AC3E}">
        <p14:creationId xmlns:p14="http://schemas.microsoft.com/office/powerpoint/2010/main" val="23407575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4550" cy="6858000"/>
          </a:xfrm>
          <a:prstGeom prst="rect">
            <a:avLst/>
          </a:prstGeom>
        </p:spPr>
      </p:pic>
      <p:sp>
        <p:nvSpPr>
          <p:cNvPr id="6" name="TextBox 5"/>
          <p:cNvSpPr txBox="1"/>
          <p:nvPr/>
        </p:nvSpPr>
        <p:spPr>
          <a:xfrm>
            <a:off x="0" y="0"/>
            <a:ext cx="9184550" cy="2062103"/>
          </a:xfrm>
          <a:prstGeom prst="rect">
            <a:avLst/>
          </a:prstGeom>
          <a:solidFill>
            <a:schemeClr val="accent6">
              <a:lumMod val="40000"/>
              <a:lumOff val="60000"/>
            </a:schemeClr>
          </a:solidFill>
        </p:spPr>
        <p:txBody>
          <a:bodyPr wrap="square" rtlCol="0">
            <a:spAutoFit/>
          </a:bodyPr>
          <a:lstStyle/>
          <a:p>
            <a:r>
              <a:rPr lang="en-US" sz="3200" dirty="0"/>
              <a:t>2 Timothy 2.2 NLT:  You have heard me teach things that have been confirmed by many reliable witnesses. Now teach these truths to other trustworthy people who will be able to pass them on to others. </a:t>
            </a:r>
          </a:p>
        </p:txBody>
      </p:sp>
    </p:spTree>
    <p:extLst>
      <p:ext uri="{BB962C8B-B14F-4D97-AF65-F5344CB8AC3E}">
        <p14:creationId xmlns:p14="http://schemas.microsoft.com/office/powerpoint/2010/main" val="21542768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4572000" cy="6986528"/>
          </a:xfrm>
          <a:prstGeom prst="rect">
            <a:avLst/>
          </a:prstGeom>
          <a:solidFill>
            <a:schemeClr val="bg2">
              <a:lumMod val="25000"/>
            </a:schemeClr>
          </a:solidFill>
        </p:spPr>
        <p:txBody>
          <a:bodyPr wrap="square" rtlCol="0">
            <a:spAutoFit/>
          </a:bodyPr>
          <a:lstStyle/>
          <a:p>
            <a:r>
              <a:rPr lang="en-US" sz="3200" dirty="0">
                <a:solidFill>
                  <a:schemeClr val="bg1"/>
                </a:solidFill>
              </a:rPr>
              <a:t>Meet the needs of all, despite the range of age, knowledge, and spirituality. </a:t>
            </a:r>
          </a:p>
          <a:p>
            <a:endParaRPr lang="en-US" sz="3200" dirty="0">
              <a:solidFill>
                <a:schemeClr val="bg1"/>
              </a:solidFill>
            </a:endParaRPr>
          </a:p>
          <a:p>
            <a:r>
              <a:rPr lang="en-US" sz="3200" dirty="0">
                <a:solidFill>
                  <a:schemeClr val="bg1"/>
                </a:solidFill>
              </a:rPr>
              <a:t>Teach to those who come!</a:t>
            </a:r>
          </a:p>
          <a:p>
            <a:endParaRPr lang="en-US" sz="3200" dirty="0">
              <a:solidFill>
                <a:schemeClr val="bg1"/>
              </a:solidFill>
            </a:endParaRPr>
          </a:p>
          <a:p>
            <a:r>
              <a:rPr lang="en-US" sz="3200" dirty="0">
                <a:solidFill>
                  <a:schemeClr val="bg1"/>
                </a:solidFill>
              </a:rPr>
              <a:t>Take attendance.</a:t>
            </a:r>
          </a:p>
          <a:p>
            <a:endParaRPr lang="en-US" sz="3200" dirty="0">
              <a:solidFill>
                <a:schemeClr val="bg1"/>
              </a:solidFill>
            </a:endParaRPr>
          </a:p>
          <a:p>
            <a:r>
              <a:rPr lang="en-US" sz="3200" dirty="0">
                <a:solidFill>
                  <a:schemeClr val="bg1"/>
                </a:solidFill>
              </a:rPr>
              <a:t>Pray with them!</a:t>
            </a:r>
          </a:p>
          <a:p>
            <a:endParaRPr lang="en-US" sz="3200" dirty="0">
              <a:solidFill>
                <a:schemeClr val="bg1"/>
              </a:solidFill>
            </a:endParaRPr>
          </a:p>
          <a:p>
            <a:r>
              <a:rPr lang="en-US" sz="3200" dirty="0">
                <a:solidFill>
                  <a:schemeClr val="bg1"/>
                </a:solidFill>
              </a:rPr>
              <a:t>Follow the child safety policy.</a:t>
            </a:r>
          </a:p>
          <a:p>
            <a:endParaRPr lang="en-US" sz="3200"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050" t="-293" r="31807" b="293"/>
          <a:stretch/>
        </p:blipFill>
        <p:spPr>
          <a:xfrm>
            <a:off x="4572000" y="20033"/>
            <a:ext cx="4572000" cy="6837967"/>
          </a:xfrm>
          <a:prstGeom prst="rect">
            <a:avLst/>
          </a:prstGeom>
        </p:spPr>
      </p:pic>
    </p:spTree>
    <p:extLst>
      <p:ext uri="{BB962C8B-B14F-4D97-AF65-F5344CB8AC3E}">
        <p14:creationId xmlns:p14="http://schemas.microsoft.com/office/powerpoint/2010/main" val="17377519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4007" b="-14007"/>
          <a:stretch/>
        </p:blipFill>
        <p:spPr>
          <a:xfrm>
            <a:off x="0" y="0"/>
            <a:ext cx="7981244" cy="7981244"/>
          </a:xfrm>
          <a:prstGeom prst="rect">
            <a:avLst/>
          </a:prstGeom>
        </p:spPr>
      </p:pic>
      <p:sp>
        <p:nvSpPr>
          <p:cNvPr id="2" name="TextBox 1"/>
          <p:cNvSpPr txBox="1"/>
          <p:nvPr/>
        </p:nvSpPr>
        <p:spPr>
          <a:xfrm>
            <a:off x="5475110" y="0"/>
            <a:ext cx="3668889" cy="6986528"/>
          </a:xfrm>
          <a:prstGeom prst="rect">
            <a:avLst/>
          </a:prstGeom>
          <a:solidFill>
            <a:schemeClr val="bg2">
              <a:lumMod val="25000"/>
            </a:schemeClr>
          </a:solidFill>
        </p:spPr>
        <p:txBody>
          <a:bodyPr wrap="square" rtlCol="0">
            <a:spAutoFit/>
          </a:bodyPr>
          <a:lstStyle/>
          <a:p>
            <a:endParaRPr lang="en-US" sz="3200" dirty="0">
              <a:solidFill>
                <a:schemeClr val="bg1"/>
              </a:solidFill>
            </a:endParaRPr>
          </a:p>
          <a:p>
            <a:r>
              <a:rPr lang="en-US" sz="3200" dirty="0">
                <a:solidFill>
                  <a:schemeClr val="bg1"/>
                </a:solidFill>
              </a:rPr>
              <a:t>Matthew 26.36 NET: Then Jesus went with them to a place called Gethsemane, and he said to the disciples, “Sit here while I go over there and pray.”</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0145172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301" b="-4301"/>
          <a:stretch/>
        </p:blipFill>
        <p:spPr>
          <a:xfrm>
            <a:off x="5680292" y="22578"/>
            <a:ext cx="3463708" cy="7981244"/>
          </a:xfrm>
          <a:prstGeom prst="rect">
            <a:avLst/>
          </a:prstGeom>
        </p:spPr>
      </p:pic>
      <p:sp>
        <p:nvSpPr>
          <p:cNvPr id="2" name="TextBox 1"/>
          <p:cNvSpPr txBox="1"/>
          <p:nvPr/>
        </p:nvSpPr>
        <p:spPr>
          <a:xfrm>
            <a:off x="0" y="22578"/>
            <a:ext cx="5680292" cy="7648248"/>
          </a:xfrm>
          <a:prstGeom prst="rect">
            <a:avLst/>
          </a:prstGeom>
          <a:solidFill>
            <a:schemeClr val="bg2">
              <a:lumMod val="25000"/>
            </a:schemeClr>
          </a:solidFill>
        </p:spPr>
        <p:txBody>
          <a:bodyPr wrap="square" rtlCol="0">
            <a:spAutoFit/>
          </a:bodyPr>
          <a:lstStyle/>
          <a:p>
            <a:endParaRPr lang="en-US" sz="3200" dirty="0">
              <a:solidFill>
                <a:schemeClr val="bg1"/>
              </a:solidFill>
            </a:endParaRPr>
          </a:p>
          <a:p>
            <a:r>
              <a:rPr lang="en-US" sz="3200" dirty="0">
                <a:solidFill>
                  <a:srgbClr val="FFFF00"/>
                </a:solidFill>
              </a:rPr>
              <a:t>If you are not teaching…</a:t>
            </a:r>
          </a:p>
          <a:p>
            <a:pPr>
              <a:spcBef>
                <a:spcPts val="1800"/>
              </a:spcBef>
            </a:pPr>
            <a:r>
              <a:rPr lang="en-US" sz="3200" dirty="0">
                <a:solidFill>
                  <a:schemeClr val="bg1"/>
                </a:solidFill>
              </a:rPr>
              <a:t>Pray and prepare to teach soon!</a:t>
            </a:r>
          </a:p>
          <a:p>
            <a:endParaRPr lang="en-US" sz="3200" dirty="0">
              <a:solidFill>
                <a:schemeClr val="bg1"/>
              </a:solidFill>
            </a:endParaRPr>
          </a:p>
          <a:p>
            <a:endParaRPr lang="en-US" sz="3200" dirty="0">
              <a:solidFill>
                <a:schemeClr val="bg1"/>
              </a:solidFill>
            </a:endParaRPr>
          </a:p>
          <a:p>
            <a:r>
              <a:rPr lang="en-US" sz="3200" dirty="0">
                <a:solidFill>
                  <a:srgbClr val="FFFF00"/>
                </a:solidFill>
              </a:rPr>
              <a:t>If you are teaching…</a:t>
            </a:r>
          </a:p>
          <a:p>
            <a:pPr>
              <a:spcBef>
                <a:spcPts val="1800"/>
              </a:spcBef>
            </a:pPr>
            <a:r>
              <a:rPr lang="en-US" sz="3200" dirty="0">
                <a:solidFill>
                  <a:schemeClr val="bg1"/>
                </a:solidFill>
              </a:rPr>
              <a:t>Thank you!</a:t>
            </a:r>
          </a:p>
          <a:p>
            <a:pPr>
              <a:spcBef>
                <a:spcPts val="1800"/>
              </a:spcBef>
            </a:pPr>
            <a:r>
              <a:rPr lang="en-US" sz="3200" dirty="0">
                <a:solidFill>
                  <a:schemeClr val="bg1"/>
                </a:solidFill>
              </a:rPr>
              <a:t>Invest in your spiritual growth.</a:t>
            </a:r>
          </a:p>
          <a:p>
            <a:pPr>
              <a:spcBef>
                <a:spcPts val="1800"/>
              </a:spcBef>
            </a:pPr>
            <a:r>
              <a:rPr lang="en-US" sz="3200" dirty="0">
                <a:solidFill>
                  <a:schemeClr val="bg1"/>
                </a:solidFill>
              </a:rPr>
              <a:t>Invest in further equipping.</a:t>
            </a:r>
          </a:p>
          <a:p>
            <a:pPr>
              <a:spcBef>
                <a:spcPts val="1800"/>
              </a:spcBef>
            </a:pPr>
            <a:r>
              <a:rPr lang="en-US" sz="3200" dirty="0">
                <a:solidFill>
                  <a:schemeClr val="bg1"/>
                </a:solidFill>
              </a:rPr>
              <a:t>Ask for help when needed.</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15440076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6" name="TextBox 5"/>
          <p:cNvSpPr txBox="1"/>
          <p:nvPr/>
        </p:nvSpPr>
        <p:spPr>
          <a:xfrm>
            <a:off x="4572000" y="0"/>
            <a:ext cx="4612550" cy="6986528"/>
          </a:xfrm>
          <a:prstGeom prst="rect">
            <a:avLst/>
          </a:prstGeom>
          <a:solidFill>
            <a:schemeClr val="accent6">
              <a:lumMod val="40000"/>
              <a:lumOff val="60000"/>
            </a:schemeClr>
          </a:solidFill>
        </p:spPr>
        <p:txBody>
          <a:bodyPr wrap="square" rtlCol="0">
            <a:spAutoFit/>
          </a:bodyPr>
          <a:lstStyle/>
          <a:p>
            <a:endParaRPr lang="en-US" sz="3200" dirty="0"/>
          </a:p>
          <a:p>
            <a:r>
              <a:rPr lang="en-US" sz="3200" dirty="0"/>
              <a:t>[1] Is it more likely to be a better sermon if </a:t>
            </a:r>
          </a:p>
          <a:p>
            <a:endParaRPr lang="en-US" sz="3200" dirty="0"/>
          </a:p>
          <a:p>
            <a:r>
              <a:rPr lang="en-US" sz="3200" dirty="0"/>
              <a:t>[A] I try to inspire you, empower you, and excite you about the text, or </a:t>
            </a:r>
          </a:p>
          <a:p>
            <a:endParaRPr lang="en-US" sz="3200" dirty="0"/>
          </a:p>
          <a:p>
            <a:r>
              <a:rPr lang="en-US" sz="3200" dirty="0"/>
              <a:t>[B] I only want to share information with you?</a:t>
            </a: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32305890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6" name="TextBox 5"/>
          <p:cNvSpPr txBox="1"/>
          <p:nvPr/>
        </p:nvSpPr>
        <p:spPr>
          <a:xfrm>
            <a:off x="4572000" y="0"/>
            <a:ext cx="4612550" cy="6986528"/>
          </a:xfrm>
          <a:prstGeom prst="rect">
            <a:avLst/>
          </a:prstGeom>
          <a:solidFill>
            <a:schemeClr val="accent6">
              <a:lumMod val="40000"/>
              <a:lumOff val="60000"/>
            </a:schemeClr>
          </a:solidFill>
        </p:spPr>
        <p:txBody>
          <a:bodyPr wrap="square" rtlCol="0">
            <a:spAutoFit/>
          </a:bodyPr>
          <a:lstStyle/>
          <a:p>
            <a:endParaRPr lang="en-US" sz="3200" dirty="0"/>
          </a:p>
          <a:p>
            <a:r>
              <a:rPr lang="en-US" sz="3200" dirty="0"/>
              <a:t>[2] If I am going to be up here for half an hour today, would it be more interesting to you if </a:t>
            </a:r>
          </a:p>
          <a:p>
            <a:endParaRPr lang="en-US" sz="3200" dirty="0"/>
          </a:p>
          <a:p>
            <a:r>
              <a:rPr lang="en-US" sz="3200" dirty="0"/>
              <a:t>[A] I made eye contact and spoke to you or </a:t>
            </a:r>
          </a:p>
          <a:p>
            <a:endParaRPr lang="en-US" sz="3200" dirty="0"/>
          </a:p>
          <a:p>
            <a:r>
              <a:rPr lang="en-US" sz="3200" dirty="0"/>
              <a:t>[B] I read off my page for thirty minutes? </a:t>
            </a:r>
          </a:p>
          <a:p>
            <a:endParaRPr lang="en-US" sz="3200" dirty="0"/>
          </a:p>
          <a:p>
            <a:endParaRPr lang="en-US" sz="3200" dirty="0"/>
          </a:p>
          <a:p>
            <a:endParaRPr lang="en-US" sz="3200" dirty="0"/>
          </a:p>
        </p:txBody>
      </p:sp>
    </p:spTree>
    <p:extLst>
      <p:ext uri="{BB962C8B-B14F-4D97-AF65-F5344CB8AC3E}">
        <p14:creationId xmlns:p14="http://schemas.microsoft.com/office/powerpoint/2010/main" val="259603380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84550" cy="6986528"/>
          </a:xfrm>
          <a:prstGeom prst="rect">
            <a:avLst/>
          </a:prstGeom>
          <a:solidFill>
            <a:schemeClr val="accent6">
              <a:lumMod val="40000"/>
              <a:lumOff val="60000"/>
            </a:schemeClr>
          </a:solidFill>
        </p:spPr>
        <p:txBody>
          <a:bodyPr wrap="square" rtlCol="0">
            <a:spAutoFit/>
          </a:bodyPr>
          <a:lstStyle/>
          <a:p>
            <a:r>
              <a:rPr lang="en-US" sz="3200" dirty="0"/>
              <a:t>[3] Would it be more interesting if </a:t>
            </a:r>
          </a:p>
          <a:p>
            <a:endParaRPr lang="en-US" sz="3200" dirty="0"/>
          </a:p>
          <a:p>
            <a:r>
              <a:rPr lang="en-US" sz="3200" dirty="0"/>
              <a:t>[A] my voice fluctuated in intensity and volume to fit what I was saying or </a:t>
            </a:r>
          </a:p>
          <a:p>
            <a:endParaRPr lang="en-US" sz="3200" dirty="0"/>
          </a:p>
          <a:p>
            <a:r>
              <a:rPr lang="en-US" sz="3200" dirty="0"/>
              <a:t>[B] I spoke in a monotone, with no emotion, regardless of what I was saying?</a:t>
            </a:r>
          </a:p>
          <a:p>
            <a:endParaRPr lang="en-US" sz="3200" dirty="0"/>
          </a:p>
          <a:p>
            <a:endParaRPr lang="en-US" sz="3200" dirty="0"/>
          </a:p>
          <a:p>
            <a:endParaRPr lang="en-US" sz="3200" dirty="0"/>
          </a:p>
          <a:p>
            <a:r>
              <a:rPr lang="en-US" sz="3200" dirty="0"/>
              <a:t>Matthew 23.33 NET: “You snakes, you offspring of vipers! How will you escape being condemned to hell?” </a:t>
            </a:r>
          </a:p>
          <a:p>
            <a:endParaRPr lang="en-US" sz="3200" dirty="0"/>
          </a:p>
        </p:txBody>
      </p:sp>
    </p:spTree>
    <p:extLst>
      <p:ext uri="{BB962C8B-B14F-4D97-AF65-F5344CB8AC3E}">
        <p14:creationId xmlns:p14="http://schemas.microsoft.com/office/powerpoint/2010/main" val="40202555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824" r="-20824"/>
          <a:stretch/>
        </p:blipFill>
        <p:spPr>
          <a:xfrm>
            <a:off x="0" y="0"/>
            <a:ext cx="10446338" cy="6937022"/>
          </a:xfrm>
          <a:prstGeom prst="rect">
            <a:avLst/>
          </a:prstGeom>
        </p:spPr>
      </p:pic>
      <p:sp>
        <p:nvSpPr>
          <p:cNvPr id="6" name="TextBox 5"/>
          <p:cNvSpPr txBox="1"/>
          <p:nvPr/>
        </p:nvSpPr>
        <p:spPr>
          <a:xfrm>
            <a:off x="4684890" y="0"/>
            <a:ext cx="4499660" cy="6986528"/>
          </a:xfrm>
          <a:prstGeom prst="rect">
            <a:avLst/>
          </a:prstGeom>
          <a:solidFill>
            <a:schemeClr val="accent6">
              <a:lumMod val="40000"/>
              <a:lumOff val="60000"/>
            </a:schemeClr>
          </a:solidFill>
        </p:spPr>
        <p:txBody>
          <a:bodyPr wrap="square" rtlCol="0">
            <a:spAutoFit/>
          </a:bodyPr>
          <a:lstStyle/>
          <a:p>
            <a:endParaRPr lang="en-US" sz="3200" dirty="0"/>
          </a:p>
          <a:p>
            <a:r>
              <a:rPr lang="en-US" sz="3200" dirty="0"/>
              <a:t>[4] Is it more interesting if </a:t>
            </a:r>
          </a:p>
          <a:p>
            <a:endParaRPr lang="en-US" sz="3200" dirty="0"/>
          </a:p>
          <a:p>
            <a:r>
              <a:rPr lang="en-US" sz="3200" dirty="0"/>
              <a:t>[A] the teacher makes use of humor or </a:t>
            </a:r>
          </a:p>
          <a:p>
            <a:endParaRPr lang="en-US" sz="3200" dirty="0"/>
          </a:p>
          <a:p>
            <a:r>
              <a:rPr lang="en-US" sz="3200" dirty="0"/>
              <a:t>[B] stays serious all the time? </a:t>
            </a:r>
          </a:p>
          <a:p>
            <a:endParaRPr lang="en-US" sz="3200" dirty="0"/>
          </a:p>
          <a:p>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36270822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824" r="-20824"/>
          <a:stretch/>
        </p:blipFill>
        <p:spPr>
          <a:xfrm>
            <a:off x="0" y="417689"/>
            <a:ext cx="10446338" cy="6937022"/>
          </a:xfrm>
          <a:prstGeom prst="rect">
            <a:avLst/>
          </a:prstGeom>
        </p:spPr>
      </p:pic>
      <p:sp>
        <p:nvSpPr>
          <p:cNvPr id="6" name="TextBox 5"/>
          <p:cNvSpPr txBox="1"/>
          <p:nvPr/>
        </p:nvSpPr>
        <p:spPr>
          <a:xfrm>
            <a:off x="4644340" y="1569660"/>
            <a:ext cx="4499660" cy="5509200"/>
          </a:xfrm>
          <a:prstGeom prst="rect">
            <a:avLst/>
          </a:prstGeom>
          <a:solidFill>
            <a:schemeClr val="accent6">
              <a:lumMod val="40000"/>
              <a:lumOff val="60000"/>
            </a:schemeClr>
          </a:solidFill>
        </p:spPr>
        <p:txBody>
          <a:bodyPr wrap="square" rtlCol="0">
            <a:spAutoFit/>
          </a:bodyPr>
          <a:lstStyle/>
          <a:p>
            <a:r>
              <a:rPr lang="en-US" sz="3200" dirty="0"/>
              <a:t>[5] when I preach, is it better, </a:t>
            </a:r>
          </a:p>
          <a:p>
            <a:endParaRPr lang="en-US" sz="3200" dirty="0"/>
          </a:p>
          <a:p>
            <a:r>
              <a:rPr lang="en-US" sz="3200" dirty="0"/>
              <a:t>[A] when I mix in some humor, stories, real life examples and other things or </a:t>
            </a:r>
          </a:p>
          <a:p>
            <a:endParaRPr lang="en-US" sz="3200" dirty="0"/>
          </a:p>
          <a:p>
            <a:r>
              <a:rPr lang="en-US" sz="3200" dirty="0"/>
              <a:t>[B] I stay intensely focused on lecturing you? </a:t>
            </a:r>
          </a:p>
          <a:p>
            <a:endParaRPr lang="en-US" sz="3200" dirty="0"/>
          </a:p>
        </p:txBody>
      </p:sp>
      <p:sp>
        <p:nvSpPr>
          <p:cNvPr id="3" name="TextBox 2"/>
          <p:cNvSpPr txBox="1"/>
          <p:nvPr/>
        </p:nvSpPr>
        <p:spPr>
          <a:xfrm>
            <a:off x="0" y="0"/>
            <a:ext cx="9144000" cy="1569660"/>
          </a:xfrm>
          <a:prstGeom prst="rect">
            <a:avLst/>
          </a:prstGeom>
          <a:solidFill>
            <a:schemeClr val="accent6">
              <a:lumMod val="40000"/>
              <a:lumOff val="60000"/>
            </a:schemeClr>
          </a:solidFill>
        </p:spPr>
        <p:txBody>
          <a:bodyPr wrap="square" rtlCol="0">
            <a:spAutoFit/>
          </a:bodyPr>
          <a:lstStyle/>
          <a:p>
            <a:r>
              <a:rPr lang="en-US" sz="3200" dirty="0"/>
              <a:t>Luke 18.1 NET: Then Jesus told them a parable to show them they should always pray and not lose heart. </a:t>
            </a:r>
          </a:p>
        </p:txBody>
      </p:sp>
    </p:spTree>
    <p:extLst>
      <p:ext uri="{BB962C8B-B14F-4D97-AF65-F5344CB8AC3E}">
        <p14:creationId xmlns:p14="http://schemas.microsoft.com/office/powerpoint/2010/main" val="743700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2"/>
            <a:ext cx="3787140" cy="6937022"/>
          </a:xfrm>
          <a:prstGeom prst="rect">
            <a:avLst/>
          </a:prstGeom>
        </p:spPr>
      </p:pic>
      <p:sp>
        <p:nvSpPr>
          <p:cNvPr id="6" name="TextBox 5"/>
          <p:cNvSpPr txBox="1"/>
          <p:nvPr/>
        </p:nvSpPr>
        <p:spPr>
          <a:xfrm>
            <a:off x="3787140" y="0"/>
            <a:ext cx="5356860" cy="7294305"/>
          </a:xfrm>
          <a:prstGeom prst="rect">
            <a:avLst/>
          </a:prstGeom>
          <a:solidFill>
            <a:schemeClr val="accent6">
              <a:lumMod val="40000"/>
              <a:lumOff val="60000"/>
            </a:schemeClr>
          </a:solidFill>
        </p:spPr>
        <p:txBody>
          <a:bodyPr wrap="square" rtlCol="0">
            <a:spAutoFit/>
          </a:bodyPr>
          <a:lstStyle/>
          <a:p>
            <a:r>
              <a:rPr lang="en-US" sz="3200" dirty="0"/>
              <a:t>Amos 7.13 NET: </a:t>
            </a:r>
            <a:r>
              <a:rPr lang="en-US" sz="3200" dirty="0" err="1"/>
              <a:t>Amaziah</a:t>
            </a:r>
            <a:r>
              <a:rPr lang="en-US" sz="3200" dirty="0"/>
              <a:t> then said to Amos, “Don't prophesy at Bethel any longer, for a royal temple and palace are here!”</a:t>
            </a:r>
          </a:p>
          <a:p>
            <a:endParaRPr lang="en-US" sz="2800" dirty="0"/>
          </a:p>
          <a:p>
            <a:r>
              <a:rPr lang="en-US" sz="3200" dirty="0"/>
              <a:t>[6] Is it more interesting and effective when </a:t>
            </a:r>
          </a:p>
          <a:p>
            <a:endParaRPr lang="en-US" sz="2800" dirty="0"/>
          </a:p>
          <a:p>
            <a:r>
              <a:rPr lang="en-US" sz="3200" dirty="0"/>
              <a:t>[A] the teacher shows you the background to the situation so you understand what is happening in the text or </a:t>
            </a:r>
          </a:p>
          <a:p>
            <a:endParaRPr lang="en-US" sz="2800" dirty="0"/>
          </a:p>
          <a:p>
            <a:r>
              <a:rPr lang="en-US" sz="3200" dirty="0"/>
              <a:t>[B] ignores it? </a:t>
            </a:r>
          </a:p>
          <a:p>
            <a:endParaRPr lang="en-US" sz="3200" dirty="0"/>
          </a:p>
        </p:txBody>
      </p:sp>
    </p:spTree>
    <p:extLst>
      <p:ext uri="{BB962C8B-B14F-4D97-AF65-F5344CB8AC3E}">
        <p14:creationId xmlns:p14="http://schemas.microsoft.com/office/powerpoint/2010/main" val="4584017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140" y="7066"/>
            <a:ext cx="5356860" cy="792815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022"/>
            <a:ext cx="3787140" cy="6937022"/>
          </a:xfrm>
          <a:prstGeom prst="rect">
            <a:avLst/>
          </a:prstGeom>
        </p:spPr>
      </p:pic>
      <p:sp>
        <p:nvSpPr>
          <p:cNvPr id="6" name="TextBox 5"/>
          <p:cNvSpPr txBox="1"/>
          <p:nvPr/>
        </p:nvSpPr>
        <p:spPr>
          <a:xfrm>
            <a:off x="0" y="0"/>
            <a:ext cx="9144000" cy="1077218"/>
          </a:xfrm>
          <a:prstGeom prst="rect">
            <a:avLst/>
          </a:prstGeom>
          <a:solidFill>
            <a:schemeClr val="accent6">
              <a:lumMod val="40000"/>
              <a:lumOff val="60000"/>
            </a:schemeClr>
          </a:solidFill>
        </p:spPr>
        <p:txBody>
          <a:bodyPr wrap="square" rtlCol="0">
            <a:spAutoFit/>
          </a:bodyPr>
          <a:lstStyle/>
          <a:p>
            <a:r>
              <a:rPr lang="en-US" sz="3200" dirty="0"/>
              <a:t>[7] Is it [A] helpful to use such graphics or [B] not helpful?		</a:t>
            </a:r>
            <a:endParaRPr lang="en-US" sz="2000" dirty="0"/>
          </a:p>
        </p:txBody>
      </p:sp>
      <p:sp>
        <p:nvSpPr>
          <p:cNvPr id="4" name="TextBox 3"/>
          <p:cNvSpPr txBox="1"/>
          <p:nvPr/>
        </p:nvSpPr>
        <p:spPr>
          <a:xfrm>
            <a:off x="4004841" y="1516284"/>
            <a:ext cx="1655179" cy="646331"/>
          </a:xfrm>
          <a:prstGeom prst="rect">
            <a:avLst/>
          </a:prstGeom>
          <a:noFill/>
        </p:spPr>
        <p:txBody>
          <a:bodyPr wrap="square" rtlCol="0">
            <a:spAutoFit/>
          </a:bodyPr>
          <a:lstStyle/>
          <a:p>
            <a:r>
              <a:rPr lang="en-US"/>
              <a:t>Map from biblestudy.org</a:t>
            </a:r>
            <a:endParaRPr lang="en-US" dirty="0"/>
          </a:p>
        </p:txBody>
      </p:sp>
    </p:spTree>
    <p:extLst>
      <p:ext uri="{BB962C8B-B14F-4D97-AF65-F5344CB8AC3E}">
        <p14:creationId xmlns:p14="http://schemas.microsoft.com/office/powerpoint/2010/main" val="167661607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TotalTime>
  <Words>998</Words>
  <Application>Microsoft Office PowerPoint</Application>
  <PresentationFormat>On-screen Show (4:3)</PresentationFormat>
  <Paragraphs>143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19</cp:revision>
  <dcterms:created xsi:type="dcterms:W3CDTF">2016-09-14T14:44:28Z</dcterms:created>
  <dcterms:modified xsi:type="dcterms:W3CDTF">2016-09-15T16:45:33Z</dcterms:modified>
</cp:coreProperties>
</file>